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8" r:id="rId8"/>
    <p:sldId id="276" r:id="rId10"/>
    <p:sldId id="267" r:id="rId11"/>
    <p:sldId id="261" r:id="rId12"/>
    <p:sldId id="262" r:id="rId13"/>
    <p:sldId id="263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205" y="1750695"/>
            <a:ext cx="10942955" cy="156718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BÀI 21: VẼ TRANG TRÍ</a:t>
            </a:r>
            <a:b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745" y="3318510"/>
            <a:ext cx="10949305" cy="3148965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720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TRÌNH BÀY KHẨU HIỆU</a:t>
            </a:r>
            <a:endParaRPr lang="en-US" sz="7200" b="1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01065"/>
            <a:ext cx="10972800" cy="551180"/>
          </a:xfrm>
        </p:spPr>
        <p:txBody>
          <a:bodyPr/>
          <a:p>
            <a:r>
              <a:rPr lang="en-US" b="1">
                <a:sym typeface="+mn-ea"/>
              </a:rPr>
              <a:t>II. </a:t>
            </a:r>
            <a:r>
              <a:rPr lang="en-US" b="1" u="sng">
                <a:sym typeface="+mn-ea"/>
              </a:rPr>
              <a:t>Cách trình bày khẩu hiệu:</a:t>
            </a:r>
            <a:br>
              <a:rPr lang="en-US" b="1" u="sng">
                <a:sym typeface="+mn-ea"/>
              </a:rPr>
            </a:br>
            <a:r>
              <a:rPr lang="en-US">
                <a:sym typeface="+mn-ea"/>
              </a:rPr>
              <a:t>- Sắp xếp chữ thành dòng (1, 2, 3, … dòng). Chọn kiểu chữ sao cho phù hợp với nội dung</a:t>
            </a:r>
            <a:br>
              <a:rPr lang="en-US" u="sng"/>
            </a:br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rcRect t="3882"/>
          <a:stretch>
            <a:fillRect/>
          </a:stretch>
        </p:blipFill>
        <p:spPr>
          <a:xfrm>
            <a:off x="1620520" y="1838960"/>
            <a:ext cx="9044940" cy="49047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3195"/>
            <a:ext cx="10972800" cy="1200785"/>
          </a:xfrm>
        </p:spPr>
        <p:txBody>
          <a:bodyPr/>
          <a:p>
            <a:r>
              <a:rPr lang="en-US"/>
              <a:t>- Ước lượng khuôn khổ của dòng chữ (chiều cao, chiều ngang).</a:t>
            </a:r>
            <a:br>
              <a:rPr lang="en-US"/>
            </a:br>
            <a:r>
              <a:rPr lang="en-US"/>
              <a:t>- Vẽ phác khoảng cách các con chữ.</a:t>
            </a:r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rcRect t="2914"/>
          <a:stretch>
            <a:fillRect/>
          </a:stretch>
        </p:blipFill>
        <p:spPr>
          <a:xfrm>
            <a:off x="1331595" y="1522730"/>
            <a:ext cx="9449435" cy="526859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883920"/>
          </a:xfrm>
        </p:spPr>
        <p:txBody>
          <a:bodyPr/>
          <a:p>
            <a:r>
              <a:rPr lang="en-US"/>
              <a:t>- Phác nét chữ , kẻ chữ và hình trang trí (nếu cần).</a:t>
            </a:r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rcRect l="2896" t="3977" r="5618"/>
          <a:stretch>
            <a:fillRect/>
          </a:stretch>
        </p:blipFill>
        <p:spPr>
          <a:xfrm>
            <a:off x="1407795" y="1326515"/>
            <a:ext cx="9421495" cy="54025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30" y="317500"/>
            <a:ext cx="11304270" cy="455930"/>
          </a:xfrm>
        </p:spPr>
        <p:txBody>
          <a:bodyPr/>
          <a:p>
            <a:r>
              <a:rPr lang="en-US" b="1"/>
              <a:t>- Tìm và vẽ màu chữ, màu nền và họa tiết trang trí.</a:t>
            </a:r>
            <a:endParaRPr lang="en-US" b="1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rcRect t="5536"/>
          <a:stretch>
            <a:fillRect/>
          </a:stretch>
        </p:blipFill>
        <p:spPr>
          <a:xfrm>
            <a:off x="782320" y="1042670"/>
            <a:ext cx="10022840" cy="56388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>
                <a:sym typeface="+mn-ea"/>
              </a:rPr>
              <a:t>* </a:t>
            </a:r>
            <a:r>
              <a:rPr lang="en-US" b="1" u="sng">
                <a:sym typeface="+mn-ea"/>
              </a:rPr>
              <a:t>Bài tập</a:t>
            </a:r>
            <a:r>
              <a:rPr lang="en-US" b="1">
                <a:sym typeface="+mn-ea"/>
              </a:rPr>
              <a:t>:</a:t>
            </a:r>
            <a:endParaRPr lang="en-US" b="1"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b="1">
                <a:solidFill>
                  <a:schemeClr val="accent1">
                    <a:lumMod val="50000"/>
                  </a:schemeClr>
                </a:solidFill>
              </a:rPr>
              <a:t> Vẽ trang trí 1 khẩu hiệu với nội dung tự chọn.</a:t>
            </a:r>
            <a:endParaRPr lang="en-US" b="1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/>
              <a:t>- Hoàn thành bài vẽ.</a:t>
            </a:r>
            <a:endParaRPr lang="en-US"/>
          </a:p>
          <a:p>
            <a:r>
              <a:rPr lang="en-US"/>
              <a:t>- Chuẩn bị bài 22: VTT- </a:t>
            </a:r>
            <a:r>
              <a:rPr lang="en-US">
                <a:solidFill>
                  <a:srgbClr val="FF0000"/>
                </a:solidFill>
              </a:rPr>
              <a:t>Vẽ tranh cổ động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/>
              <a:t>I. </a:t>
            </a:r>
            <a:r>
              <a:rPr lang="en-US" b="1" u="sng"/>
              <a:t>Quan sát nhận xét</a:t>
            </a:r>
            <a:r>
              <a:rPr lang="en-US" b="1"/>
              <a:t>:</a:t>
            </a:r>
            <a:endParaRPr lang="en-US" b="1"/>
          </a:p>
        </p:txBody>
      </p:sp>
      <p:pic>
        <p:nvPicPr>
          <p:cNvPr id="9" name="Picture 9" descr="IMG_256"/>
          <p:cNvPicPr>
            <a:picLocks noChangeAspect="1"/>
          </p:cNvPicPr>
          <p:nvPr>
            <p:ph idx="1"/>
          </p:nvPr>
        </p:nvPicPr>
        <p:blipFill>
          <a:blip r:embed="rId1"/>
          <a:srcRect l="8395" r="7707"/>
          <a:stretch>
            <a:fillRect/>
          </a:stretch>
        </p:blipFill>
        <p:spPr>
          <a:xfrm>
            <a:off x="720090" y="1466215"/>
            <a:ext cx="10861675" cy="41821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8905"/>
            <a:ext cx="10972800" cy="551180"/>
          </a:xfrm>
        </p:spPr>
        <p:txBody>
          <a:bodyPr/>
          <a:p>
            <a:r>
              <a:rPr lang="en-US" b="1">
                <a:sym typeface="+mn-ea"/>
              </a:rPr>
              <a:t>I. </a:t>
            </a:r>
            <a:r>
              <a:rPr lang="en-US" b="1" u="sng">
                <a:sym typeface="+mn-ea"/>
              </a:rPr>
              <a:t>Quan sát nhận xét</a:t>
            </a:r>
            <a:r>
              <a:rPr lang="en-US" b="1">
                <a:sym typeface="+mn-ea"/>
              </a:rPr>
              <a:t>:</a:t>
            </a:r>
            <a:endParaRPr lang="en-US"/>
          </a:p>
        </p:txBody>
      </p:sp>
      <p:pic>
        <p:nvPicPr>
          <p:cNvPr id="10" name="Picture 10" descr="IMG_25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93545" y="774065"/>
            <a:ext cx="10005695" cy="58286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57860"/>
            <a:ext cx="10972800" cy="769620"/>
          </a:xfrm>
        </p:spPr>
        <p:txBody>
          <a:bodyPr/>
          <a:p>
            <a:r>
              <a:rPr lang="en-US" b="1">
                <a:sym typeface="+mn-ea"/>
              </a:rPr>
              <a:t>I. </a:t>
            </a:r>
            <a:r>
              <a:rPr lang="en-US" b="1" u="sng">
                <a:sym typeface="+mn-ea"/>
              </a:rPr>
              <a:t>Quan sát nhận xét</a:t>
            </a:r>
            <a:r>
              <a:rPr lang="en-US" b="1">
                <a:sym typeface="+mn-ea"/>
              </a:rPr>
              <a:t>:</a:t>
            </a:r>
            <a:br>
              <a:rPr lang="en-US" b="1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10972800" cy="4903470"/>
          </a:xfrm>
        </p:spPr>
        <p:txBody>
          <a:bodyPr/>
          <a:p>
            <a:r>
              <a:rPr lang="en-US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- Khẩu hiệu là một câu ngắn gọn mang nội dung tuyên truyền, cổ động, được trình bày trên nền vải, trên tường hoặc trên giấy.</a:t>
            </a:r>
            <a:endParaRPr lang="en-US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</a:endParaRPr>
          </a:p>
          <a:p>
            <a:r>
              <a:rPr lang="en-US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- Khẩu hiệu thường được đặt ở những nơi công cộng, cơ quan nhà nước, thường màu sắc phải có độ tương phản mạnh , dễ đọc.</a:t>
            </a:r>
            <a:endParaRPr lang="en-US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</a:endParaRPr>
          </a:p>
          <a:p>
            <a:r>
              <a:rPr lang="en-US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- Khẩu hiệu đẹp phải có bố cục chặt chẽ, kiểu chữ, màu sắc phù hợp với nội dung</a:t>
            </a:r>
            <a:endParaRPr lang="en-US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8350"/>
            <a:ext cx="10972800" cy="894080"/>
          </a:xfrm>
        </p:spPr>
        <p:txBody>
          <a:bodyPr/>
          <a:p>
            <a:r>
              <a:rPr lang="en-US" b="1">
                <a:sym typeface="+mn-ea"/>
              </a:rPr>
              <a:t>I. </a:t>
            </a:r>
            <a:r>
              <a:rPr lang="en-US" b="1" u="sng">
                <a:sym typeface="+mn-ea"/>
              </a:rPr>
              <a:t>Quan sát nhận xét</a:t>
            </a:r>
            <a:r>
              <a:rPr lang="en-US" b="1">
                <a:sym typeface="+mn-ea"/>
              </a:rPr>
              <a:t>: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70405"/>
            <a:ext cx="11456670" cy="4531360"/>
          </a:xfrm>
        </p:spPr>
        <p:txBody>
          <a:bodyPr/>
          <a:p>
            <a:r>
              <a:rPr lang="en-US">
                <a:solidFill>
                  <a:schemeClr val="tx1"/>
                </a:solidFill>
              </a:rPr>
              <a:t>-</a:t>
            </a:r>
            <a:r>
              <a: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Có nhiều cách trình bày khẩu hiệu :</a:t>
            </a:r>
            <a:endParaRPr lang="en-US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r>
              <a:rPr lang="en-US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+ Trình bày trên băng dài</a:t>
            </a:r>
            <a:endParaRPr lang="en-US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r>
              <a:rPr lang="en-US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+ Trình bày trong mảng dạng hình chữ nhật đứng</a:t>
            </a:r>
            <a:endParaRPr lang="en-US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r>
              <a:rPr lang="en-US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+ Trình bày trong mảng dạng hình chữ nhật nằm ngang</a:t>
            </a:r>
            <a:endParaRPr lang="en-US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r>
              <a:rPr lang="en-US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+ Trình bày trong mảng dạng hình vuông</a:t>
            </a:r>
            <a:endParaRPr lang="en-US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r>
              <a: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- Khái niệm: Khẩu hiệu là 1 câu ngắn gọn, súc tích mang nội dung tuyên truyền cổ động được trình bày trên nền vải, trên tường, trên giấy.</a:t>
            </a:r>
            <a:endParaRPr 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1220470"/>
          </a:xfrm>
        </p:spPr>
        <p:txBody>
          <a:bodyPr/>
          <a:p>
            <a:r>
              <a:rPr 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sym typeface="+mn-ea"/>
              </a:rPr>
              <a:t>+ Trình bày trên băng dài</a:t>
            </a:r>
            <a:br>
              <a:rPr lang="en-US" sz="4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endParaRPr lang="en-US" sz="4000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88620" y="1809115"/>
            <a:ext cx="11194415" cy="410908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14550" y="1014730"/>
            <a:ext cx="8562975" cy="55562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332105"/>
            <a:ext cx="10972800" cy="842010"/>
          </a:xfrm>
        </p:spPr>
        <p:txBody>
          <a:bodyPr/>
          <a:p>
            <a:r>
              <a:rPr lang="en-US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sym typeface="+mn-ea"/>
              </a:rPr>
              <a:t>+ </a:t>
            </a:r>
            <a:r>
              <a:rPr lang="en-US" b="1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sym typeface="+mn-ea"/>
              </a:rPr>
              <a:t>Trình bày trong mảng dạng hình chữ nhật đứng</a:t>
            </a:r>
            <a:br>
              <a:rPr lang="en-US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endParaRPr lang="en-US"/>
          </a:p>
        </p:txBody>
      </p:sp>
      <p:pic>
        <p:nvPicPr>
          <p:cNvPr id="11" name="Picture 11" descr="IMG_256"/>
          <p:cNvPicPr>
            <a:picLocks noChangeAspect="1"/>
          </p:cNvPicPr>
          <p:nvPr>
            <p:ph sz="half" idx="1"/>
          </p:nvPr>
        </p:nvPicPr>
        <p:blipFill>
          <a:blip r:embed="rId1"/>
          <a:srcRect l="1792" t="28589" r="33052" b="1971"/>
          <a:stretch>
            <a:fillRect/>
          </a:stretch>
        </p:blipFill>
        <p:spPr>
          <a:xfrm>
            <a:off x="609600" y="1174115"/>
            <a:ext cx="4540885" cy="55543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Content Placeholder 1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57645" y="1174115"/>
            <a:ext cx="4314190" cy="55549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/>
              <a:t>II. </a:t>
            </a:r>
            <a:r>
              <a:rPr lang="en-US" b="1" u="sng"/>
              <a:t>Cách trình bày khẩu hiệu:</a:t>
            </a:r>
            <a:endParaRPr lang="en-US" b="1" u="sn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b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- Sắp xếp chữ thành dòng (1, 2, 3, … dòng). Chọn kiểu chữ sao cho phù hợp với nội dung</a:t>
            </a:r>
            <a:endParaRPr lang="en-US" b="1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r>
              <a:rPr lang="en-US" b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- Ước lượng khuôn khổ của dòng chữ ( chiều cao, chiều ngang).</a:t>
            </a:r>
            <a:endParaRPr lang="en-US" b="1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r>
              <a:rPr lang="en-US" b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- Vẽ phác khoảng cách các con chữ.</a:t>
            </a:r>
            <a:endParaRPr lang="en-US" b="1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r>
              <a:rPr lang="en-US" b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- Phác nét chữ , kẻ chữ và hình trang trí (nếu cần).</a:t>
            </a:r>
            <a:endParaRPr lang="en-US" b="1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r>
              <a:rPr lang="en-US" b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- Tìm và vẽ màu chữ, màu nền và họa tiết trang trí.</a:t>
            </a:r>
            <a:endParaRPr lang="en-US" b="1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1600</Words>
  <Application>WPS Presentation</Application>
  <PresentationFormat>Widescreen</PresentationFormat>
  <Paragraphs>49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SimSun</vt:lpstr>
      <vt:lpstr>Wingdings</vt:lpstr>
      <vt:lpstr>Microsoft YaHei</vt:lpstr>
      <vt:lpstr>Arial Unicode MS</vt:lpstr>
      <vt:lpstr>Calibri</vt:lpstr>
      <vt:lpstr>Green Color</vt:lpstr>
      <vt:lpstr>BÀI 21: VẼ TRANG TRÍ </vt:lpstr>
      <vt:lpstr>I. Quan sát nhận xét:</vt:lpstr>
      <vt:lpstr>I. Quan sát nhận xét:</vt:lpstr>
      <vt:lpstr>I. Quan sát nhận xét: </vt:lpstr>
      <vt:lpstr>I. Quan sát nhận xét:</vt:lpstr>
      <vt:lpstr>+ Trình bày trên băng dài </vt:lpstr>
      <vt:lpstr>PowerPoint 演示文稿</vt:lpstr>
      <vt:lpstr>+ Trình bày trong mảng dạng hình chữ nhật đứng </vt:lpstr>
      <vt:lpstr>II. Cách trình bày khẩu hiệu:</vt:lpstr>
      <vt:lpstr>II. Cách trình bày khẩu hiệu: - Sắp xếp chữ thành dòng (1, 2, 3, … dòng). Chọn kiểu chữ sao cho phù hợp với nội dung </vt:lpstr>
      <vt:lpstr>- Ước lượng khuôn khổ của dòng chữ (chiều cao, chiều ngang). - Vẽ phác khoảng cách các con chữ.</vt:lpstr>
      <vt:lpstr>- Phác nét chữ , kẻ chữ và hình trang trí (nếu cần).</vt:lpstr>
      <vt:lpstr>- Tìm và vẽ màu chữ, màu nền và họa tiết trang trí.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21: VẼ TRANG TRÍ </dc:title>
  <dc:creator/>
  <cp:lastModifiedBy>WIN 10</cp:lastModifiedBy>
  <cp:revision>37</cp:revision>
  <dcterms:created xsi:type="dcterms:W3CDTF">2022-06-16T14:13:00Z</dcterms:created>
  <dcterms:modified xsi:type="dcterms:W3CDTF">2022-06-18T14:41:00Z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1033-11.2.0.9052</vt:lpwstr>
  </property>
</Properties>
</file>